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367" r:id="rId6"/>
    <p:sldId id="336" r:id="rId7"/>
    <p:sldId id="311" r:id="rId8"/>
    <p:sldId id="365" r:id="rId9"/>
    <p:sldId id="366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BE35-E00D-4A9A-AE80-5913D21739AB}" type="datetimeFigureOut">
              <a:rPr lang="en-US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3E53-C479-4AC6-91D9-CE3EFE47393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63E53-C479-4AC6-91D9-CE3EFE4739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63E53-C479-4AC6-91D9-CE3EFE4739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0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8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3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1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2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7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6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31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40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1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1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0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5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4E57-30E5-46D4-9CBE-01ACEAFDE4CD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CB07-F7C4-4189-934C-7019FB01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4E57-30E5-46D4-9CBE-01ACEAFDE4CD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CB07-F7C4-4189-934C-7019FB014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353" y="1166842"/>
            <a:ext cx="519164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Affordable  Housing in Bothell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/>
              </a:rPr>
              <a:t>NUHSA Forum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May 11, 2022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Past &amp; Recent: Mobile homes, Inclusionary zoning, MFTE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Ongoing &amp; Upcoming: Middle housing, parking reductions, additional inclusionary zones</a:t>
            </a:r>
          </a:p>
          <a:p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57500-76A3-43E4-B315-A408F650A214}"/>
              </a:ext>
            </a:extLst>
          </p:cNvPr>
          <p:cNvSpPr txBox="1"/>
          <p:nvPr/>
        </p:nvSpPr>
        <p:spPr>
          <a:xfrm>
            <a:off x="6674772" y="2507269"/>
            <a:ext cx="519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Mayor Mason Thompson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Councilmember Jenne Alderks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Senior Strategic Planner Dave Boyd</a:t>
            </a:r>
          </a:p>
        </p:txBody>
      </p:sp>
    </p:spTree>
    <p:extLst>
      <p:ext uri="{BB962C8B-B14F-4D97-AF65-F5344CB8AC3E}">
        <p14:creationId xmlns:p14="http://schemas.microsoft.com/office/powerpoint/2010/main" val="300869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032E6B-9E27-4C03-97A8-754BE8A1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30912" cy="6176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912" y="1449133"/>
            <a:ext cx="5078091" cy="450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Existing areas</a:t>
            </a:r>
            <a:endParaRPr lang="en-US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CD802D-4430-4510-AEAE-E823B80E6F3F}"/>
              </a:ext>
            </a:extLst>
          </p:cNvPr>
          <p:cNvSpPr txBox="1">
            <a:spLocks/>
          </p:cNvSpPr>
          <p:nvPr/>
        </p:nvSpPr>
        <p:spPr>
          <a:xfrm>
            <a:off x="638775" y="681037"/>
            <a:ext cx="9144000" cy="65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45CFF-CDDB-41F6-9DE8-BC27031DE731}"/>
              </a:ext>
            </a:extLst>
          </p:cNvPr>
          <p:cNvSpPr txBox="1">
            <a:spLocks/>
          </p:cNvSpPr>
          <p:nvPr/>
        </p:nvSpPr>
        <p:spPr>
          <a:xfrm>
            <a:off x="6530911" y="465337"/>
            <a:ext cx="4050003" cy="9162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Affordable Housing</a:t>
            </a:r>
          </a:p>
          <a:p>
            <a:pPr algn="l"/>
            <a:endParaRPr lang="en-US" sz="1300" b="1" dirty="0">
              <a:solidFill>
                <a:schemeClr val="bg1"/>
              </a:solidFill>
              <a:latin typeface="Century Gothic"/>
            </a:endParaRPr>
          </a:p>
          <a:p>
            <a:pPr algn="l"/>
            <a:r>
              <a:rPr lang="en-US" sz="3400" b="1" dirty="0">
                <a:solidFill>
                  <a:schemeClr val="bg1"/>
                </a:solidFill>
                <a:latin typeface="Century Gothic"/>
              </a:rPr>
              <a:t>Past and recent efforts</a:t>
            </a:r>
            <a:r>
              <a:rPr lang="en-US" sz="3200" b="1" dirty="0">
                <a:solidFill>
                  <a:schemeClr val="bg1"/>
                </a:solidFill>
                <a:latin typeface="Century Gothic"/>
              </a:rPr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64A80-42D0-47F9-BBD3-F35261439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567" y="1859287"/>
            <a:ext cx="5689433" cy="4984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EB3D5-FBD4-48AA-B928-F37CC009A766}"/>
              </a:ext>
            </a:extLst>
          </p:cNvPr>
          <p:cNvSpPr txBox="1"/>
          <p:nvPr/>
        </p:nvSpPr>
        <p:spPr>
          <a:xfrm>
            <a:off x="9367736" y="5826869"/>
            <a:ext cx="135214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Downtown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8DBD3-2DD0-4EA8-AC19-94AE04711C68}"/>
              </a:ext>
            </a:extLst>
          </p:cNvPr>
          <p:cNvSpPr txBox="1"/>
          <p:nvPr/>
        </p:nvSpPr>
        <p:spPr>
          <a:xfrm>
            <a:off x="6530911" y="2127814"/>
            <a:ext cx="14068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DT AH Overlay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6F9359-9A0D-4FD6-9F7C-25CCC0BC1C38}"/>
              </a:ext>
            </a:extLst>
          </p:cNvPr>
          <p:cNvCxnSpPr>
            <a:cxnSpLocks/>
          </p:cNvCxnSpPr>
          <p:nvPr/>
        </p:nvCxnSpPr>
        <p:spPr>
          <a:xfrm>
            <a:off x="6819089" y="2466368"/>
            <a:ext cx="87549" cy="1113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469A12-27B0-4C7C-9C4B-F2ADE978AE4E}"/>
              </a:ext>
            </a:extLst>
          </p:cNvPr>
          <p:cNvSpPr txBox="1"/>
          <p:nvPr/>
        </p:nvSpPr>
        <p:spPr>
          <a:xfrm>
            <a:off x="7663098" y="5420521"/>
            <a:ext cx="15003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522 AH Overlay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9F5F61-BFAC-4ED4-A1F8-C49CAC2F35B0}"/>
              </a:ext>
            </a:extLst>
          </p:cNvPr>
          <p:cNvSpPr txBox="1"/>
          <p:nvPr/>
        </p:nvSpPr>
        <p:spPr>
          <a:xfrm>
            <a:off x="7565817" y="5054398"/>
            <a:ext cx="23820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522 AH Incentive Overlay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0645E-B214-464B-B052-5FD39F50C6B7}"/>
              </a:ext>
            </a:extLst>
          </p:cNvPr>
          <p:cNvSpPr txBox="1"/>
          <p:nvPr/>
        </p:nvSpPr>
        <p:spPr>
          <a:xfrm>
            <a:off x="8705102" y="2327983"/>
            <a:ext cx="15478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GDC AH Overlay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970FB5-073B-4980-BF21-5680E1370F4F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9479028" y="2666537"/>
            <a:ext cx="540461" cy="614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843901-E405-4209-8EDA-9B46C74A65C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286017" y="4698463"/>
            <a:ext cx="279800" cy="525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B3490C-BAC3-4A1A-8B2D-65FF093CB5D0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110919" y="5223675"/>
            <a:ext cx="454898" cy="330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1AF38E-2930-44C2-BAD4-A1C818ACA0DA}"/>
              </a:ext>
            </a:extLst>
          </p:cNvPr>
          <p:cNvCxnSpPr>
            <a:cxnSpLocks/>
          </p:cNvCxnSpPr>
          <p:nvPr/>
        </p:nvCxnSpPr>
        <p:spPr>
          <a:xfrm flipV="1">
            <a:off x="8665563" y="4529183"/>
            <a:ext cx="147702" cy="525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A472D9-4BD4-4BDD-812A-6550EE840CD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906638" y="5589798"/>
            <a:ext cx="756460" cy="497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E1B02A8-9F37-4592-889F-C72777FAA057}"/>
              </a:ext>
            </a:extLst>
          </p:cNvPr>
          <p:cNvSpPr txBox="1"/>
          <p:nvPr/>
        </p:nvSpPr>
        <p:spPr>
          <a:xfrm>
            <a:off x="369651" y="6173355"/>
            <a:ext cx="613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Canyon Park: Affordability required in colored ‘R’ zones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E1AC04-9EDE-4275-9C19-4E41E103512E}"/>
              </a:ext>
            </a:extLst>
          </p:cNvPr>
          <p:cNvSpPr txBox="1"/>
          <p:nvPr/>
        </p:nvSpPr>
        <p:spPr>
          <a:xfrm>
            <a:off x="10187016" y="5210331"/>
            <a:ext cx="13521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MHP Overlay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FEF1570-5CCE-4667-9B3A-CC691929BC85}"/>
              </a:ext>
            </a:extLst>
          </p:cNvPr>
          <p:cNvCxnSpPr>
            <a:cxnSpLocks/>
          </p:cNvCxnSpPr>
          <p:nvPr/>
        </p:nvCxnSpPr>
        <p:spPr>
          <a:xfrm flipH="1" flipV="1">
            <a:off x="9163455" y="4566394"/>
            <a:ext cx="1023562" cy="657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7B21D3F-8B67-4DDF-ACF3-540C0981E877}"/>
              </a:ext>
            </a:extLst>
          </p:cNvPr>
          <p:cNvCxnSpPr>
            <a:cxnSpLocks/>
          </p:cNvCxnSpPr>
          <p:nvPr/>
        </p:nvCxnSpPr>
        <p:spPr>
          <a:xfrm>
            <a:off x="10944135" y="5548885"/>
            <a:ext cx="429945" cy="237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ar: 7 Points 23">
            <a:extLst>
              <a:ext uri="{FF2B5EF4-FFF2-40B4-BE49-F238E27FC236}">
                <a16:creationId xmlns:a16="http://schemas.microsoft.com/office/drawing/2014/main" id="{1CAB2878-FAA8-4254-B56F-286317B631EC}"/>
              </a:ext>
            </a:extLst>
          </p:cNvPr>
          <p:cNvSpPr/>
          <p:nvPr/>
        </p:nvSpPr>
        <p:spPr>
          <a:xfrm>
            <a:off x="7187325" y="4589021"/>
            <a:ext cx="142406" cy="13627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4" y="1710605"/>
            <a:ext cx="6078604" cy="4759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Housing Strategy Priorities</a:t>
            </a:r>
          </a:p>
          <a:p>
            <a:r>
              <a:rPr lang="en-US" sz="3200" b="1" dirty="0"/>
              <a:t>Regulatory Flexibility for Innovative Housing </a:t>
            </a:r>
            <a:r>
              <a:rPr lang="en-US" sz="3200" dirty="0"/>
              <a:t>including carriage houses or cottages, townhouses, and house-scale multiplexes in SF zones</a:t>
            </a:r>
            <a:endParaRPr lang="en-US" sz="3200" b="1" dirty="0"/>
          </a:p>
          <a:p>
            <a:r>
              <a:rPr lang="en-US" sz="3200" b="1" dirty="0"/>
              <a:t>Affordable Housing with Capacity Increases</a:t>
            </a:r>
          </a:p>
          <a:p>
            <a:r>
              <a:rPr lang="en-US" sz="3200" b="1" dirty="0"/>
              <a:t>Affordable Housing for Families</a:t>
            </a: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CD802D-4430-4510-AEAE-E823B80E6F3F}"/>
              </a:ext>
            </a:extLst>
          </p:cNvPr>
          <p:cNvSpPr txBox="1">
            <a:spLocks/>
          </p:cNvSpPr>
          <p:nvPr/>
        </p:nvSpPr>
        <p:spPr>
          <a:xfrm>
            <a:off x="638775" y="681037"/>
            <a:ext cx="9144000" cy="65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45CFF-CDDB-41F6-9DE8-BC27031DE731}"/>
              </a:ext>
            </a:extLst>
          </p:cNvPr>
          <p:cNvSpPr txBox="1">
            <a:spLocks/>
          </p:cNvSpPr>
          <p:nvPr/>
        </p:nvSpPr>
        <p:spPr>
          <a:xfrm>
            <a:off x="486373" y="180766"/>
            <a:ext cx="6449751" cy="1342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Ongoing Middle Housing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Code Amendments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0E091-053B-4633-8D9E-0D73F8A6D8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83722" y="361198"/>
            <a:ext cx="5219652" cy="2951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4BC36F-7782-4E67-9DA2-4034AF6838D4}"/>
              </a:ext>
            </a:extLst>
          </p:cNvPr>
          <p:cNvPicPr/>
          <p:nvPr/>
        </p:nvPicPr>
        <p:blipFill rotWithShape="1">
          <a:blip r:embed="rId4"/>
          <a:srcRect b="17303"/>
          <a:stretch/>
        </p:blipFill>
        <p:spPr bwMode="auto">
          <a:xfrm>
            <a:off x="6783722" y="3429001"/>
            <a:ext cx="5219652" cy="2957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107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CD802D-4430-4510-AEAE-E823B80E6F3F}"/>
              </a:ext>
            </a:extLst>
          </p:cNvPr>
          <p:cNvSpPr txBox="1">
            <a:spLocks/>
          </p:cNvSpPr>
          <p:nvPr/>
        </p:nvSpPr>
        <p:spPr>
          <a:xfrm>
            <a:off x="638775" y="681037"/>
            <a:ext cx="9144000" cy="65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C1590B-FDAB-439E-9160-4CB8726EE955}"/>
              </a:ext>
            </a:extLst>
          </p:cNvPr>
          <p:cNvSpPr txBox="1">
            <a:spLocks/>
          </p:cNvSpPr>
          <p:nvPr/>
        </p:nvSpPr>
        <p:spPr>
          <a:xfrm>
            <a:off x="638774" y="636067"/>
            <a:ext cx="9700041" cy="65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Middle Housing: </a:t>
            </a:r>
            <a:r>
              <a:rPr lang="en-US" sz="3200" b="1" dirty="0">
                <a:solidFill>
                  <a:schemeClr val="bg1"/>
                </a:solidFill>
                <a:latin typeface="Century Gothic"/>
              </a:rPr>
              <a:t>Community Forum 6pm 5/31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https://missingmiddlehousing.com/wp-content/uploads/2020/07/MMH_Diagram_Landing_Page-2.jpg">
            <a:extLst>
              <a:ext uri="{FF2B5EF4-FFF2-40B4-BE49-F238E27FC236}">
                <a16:creationId xmlns:a16="http://schemas.microsoft.com/office/drawing/2014/main" id="{8E07F64A-BA7B-4FE1-9B67-804C59B591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/>
          <a:stretch/>
        </p:blipFill>
        <p:spPr bwMode="auto">
          <a:xfrm>
            <a:off x="638775" y="2488536"/>
            <a:ext cx="7890628" cy="3237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A21257-1E74-4622-8A46-D70E6882BDEF}"/>
              </a:ext>
            </a:extLst>
          </p:cNvPr>
          <p:cNvSpPr txBox="1"/>
          <p:nvPr/>
        </p:nvSpPr>
        <p:spPr>
          <a:xfrm>
            <a:off x="350389" y="1449109"/>
            <a:ext cx="1087704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House-scale buildings w/ multiple units in walkable neighborhoods</a:t>
            </a:r>
            <a:endParaRPr lang="en-US" dirty="0"/>
          </a:p>
        </p:txBody>
      </p:sp>
      <p:pic>
        <p:nvPicPr>
          <p:cNvPr id="15" name="Picture 14" descr="https://missingmiddlehousing.com/wp-content/uploads/2020/07/MMH_dg_Alliance_VA-Arlington.jpg">
            <a:extLst>
              <a:ext uri="{FF2B5EF4-FFF2-40B4-BE49-F238E27FC236}">
                <a16:creationId xmlns:a16="http://schemas.microsoft.com/office/drawing/2014/main" id="{9CA34717-C829-403D-B09F-8270E49813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25" y="3140000"/>
            <a:ext cx="3114700" cy="15968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9B5745-1498-443B-8E18-F060A4F00692}"/>
              </a:ext>
            </a:extLst>
          </p:cNvPr>
          <p:cNvSpPr txBox="1"/>
          <p:nvPr/>
        </p:nvSpPr>
        <p:spPr>
          <a:xfrm>
            <a:off x="350390" y="1900570"/>
            <a:ext cx="1135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Fills a need for housing in between single-family homes &amp; large apartments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BFDC70-38D4-4570-BB3A-EBDF073D5F1A}"/>
              </a:ext>
            </a:extLst>
          </p:cNvPr>
          <p:cNvSpPr/>
          <p:nvPr/>
        </p:nvSpPr>
        <p:spPr>
          <a:xfrm>
            <a:off x="4083301" y="5356426"/>
            <a:ext cx="282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missingmiddlehousing.com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38E463-1065-4E44-9E31-84FBADBA0F09}"/>
              </a:ext>
            </a:extLst>
          </p:cNvPr>
          <p:cNvSpPr txBox="1"/>
          <p:nvPr/>
        </p:nvSpPr>
        <p:spPr>
          <a:xfrm>
            <a:off x="8649325" y="4781862"/>
            <a:ext cx="311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Alliance for Housing Solutions, Arlington VA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70CA8-286F-4217-8A4B-41B312920E04}"/>
              </a:ext>
            </a:extLst>
          </p:cNvPr>
          <p:cNvSpPr txBox="1"/>
          <p:nvPr/>
        </p:nvSpPr>
        <p:spPr>
          <a:xfrm>
            <a:off x="363593" y="5770728"/>
            <a:ext cx="1127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Could form a transitional zone, or be </a:t>
            </a:r>
            <a:r>
              <a:rPr lang="en-US" sz="2800" b="1">
                <a:solidFill>
                  <a:srgbClr val="0070C0"/>
                </a:solidFill>
              </a:rPr>
              <a:t>scattered through a single-family area</a:t>
            </a:r>
          </a:p>
        </p:txBody>
      </p:sp>
    </p:spTree>
    <p:extLst>
      <p:ext uri="{BB962C8B-B14F-4D97-AF65-F5344CB8AC3E}">
        <p14:creationId xmlns:p14="http://schemas.microsoft.com/office/powerpoint/2010/main" val="45442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AC4F3E-5D30-4718-B887-21A173564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0"/>
            <a:ext cx="5596890" cy="68571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4" y="1484027"/>
            <a:ext cx="6078604" cy="4986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Near frequent existing &amp; future transit</a:t>
            </a:r>
          </a:p>
          <a:p>
            <a:r>
              <a:rPr lang="en-US" sz="3200" dirty="0"/>
              <a:t>Sound Transit Bus Rapid Transit</a:t>
            </a:r>
          </a:p>
          <a:p>
            <a:r>
              <a:rPr lang="en-US" sz="3200" dirty="0"/>
              <a:t>Extension of Swift Green Line</a:t>
            </a:r>
          </a:p>
          <a:p>
            <a:r>
              <a:rPr lang="en-US" sz="3200" i="1" dirty="0"/>
              <a:t>Consider also areas we want to get better transit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CD802D-4430-4510-AEAE-E823B80E6F3F}"/>
              </a:ext>
            </a:extLst>
          </p:cNvPr>
          <p:cNvSpPr txBox="1">
            <a:spLocks/>
          </p:cNvSpPr>
          <p:nvPr/>
        </p:nvSpPr>
        <p:spPr>
          <a:xfrm>
            <a:off x="638775" y="681037"/>
            <a:ext cx="9144000" cy="65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45CFF-CDDB-41F6-9DE8-BC27031DE731}"/>
              </a:ext>
            </a:extLst>
          </p:cNvPr>
          <p:cNvSpPr txBox="1">
            <a:spLocks/>
          </p:cNvSpPr>
          <p:nvPr/>
        </p:nvSpPr>
        <p:spPr>
          <a:xfrm>
            <a:off x="432131" y="459995"/>
            <a:ext cx="6162980" cy="1024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200" b="1" dirty="0">
                <a:solidFill>
                  <a:schemeClr val="bg1"/>
                </a:solidFill>
                <a:latin typeface="Century Gothic"/>
              </a:rPr>
              <a:t>Parking Reductions 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Century Gothic"/>
            </a:endParaRPr>
          </a:p>
          <a:p>
            <a:pPr algn="l"/>
            <a:r>
              <a:rPr lang="en-US" sz="7400" b="1" dirty="0">
                <a:solidFill>
                  <a:schemeClr val="bg1"/>
                </a:solidFill>
                <a:latin typeface="Century Gothic"/>
              </a:rPr>
              <a:t>with affordable housing requirements</a:t>
            </a:r>
            <a:endParaRPr lang="en-US" sz="7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208316EE-CC8B-4BEB-BAA6-E6678BC3CA01}"/>
              </a:ext>
            </a:extLst>
          </p:cNvPr>
          <p:cNvSpPr/>
          <p:nvPr/>
        </p:nvSpPr>
        <p:spPr>
          <a:xfrm>
            <a:off x="8544394" y="2788170"/>
            <a:ext cx="284813" cy="299803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E65B62C9-7DA8-411B-82A6-9480386B9AC8}"/>
              </a:ext>
            </a:extLst>
          </p:cNvPr>
          <p:cNvSpPr/>
          <p:nvPr/>
        </p:nvSpPr>
        <p:spPr>
          <a:xfrm>
            <a:off x="7801248" y="1866693"/>
            <a:ext cx="284813" cy="29980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04385692-6CA2-4DFB-96E1-5CF12AFCCAC1}"/>
              </a:ext>
            </a:extLst>
          </p:cNvPr>
          <p:cNvSpPr/>
          <p:nvPr/>
        </p:nvSpPr>
        <p:spPr>
          <a:xfrm>
            <a:off x="10665502" y="3083954"/>
            <a:ext cx="284813" cy="29980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0FF56556-2558-461E-9ECA-E560122A458D}"/>
              </a:ext>
            </a:extLst>
          </p:cNvPr>
          <p:cNvSpPr/>
          <p:nvPr/>
        </p:nvSpPr>
        <p:spPr>
          <a:xfrm>
            <a:off x="10395834" y="5730904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21709090-F027-4FA6-BBB4-682C37E7729E}"/>
              </a:ext>
            </a:extLst>
          </p:cNvPr>
          <p:cNvSpPr/>
          <p:nvPr/>
        </p:nvSpPr>
        <p:spPr>
          <a:xfrm>
            <a:off x="10492199" y="4536049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FFEA98F6-FFF4-47D8-884A-9BD768AD600D}"/>
              </a:ext>
            </a:extLst>
          </p:cNvPr>
          <p:cNvSpPr/>
          <p:nvPr/>
        </p:nvSpPr>
        <p:spPr>
          <a:xfrm>
            <a:off x="10100222" y="3977303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02E368DF-1AF9-400F-9CCB-A74637A49D68}"/>
              </a:ext>
            </a:extLst>
          </p:cNvPr>
          <p:cNvSpPr/>
          <p:nvPr/>
        </p:nvSpPr>
        <p:spPr>
          <a:xfrm>
            <a:off x="9078599" y="4366051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79B034E0-0830-4226-917E-EFBC915E773A}"/>
              </a:ext>
            </a:extLst>
          </p:cNvPr>
          <p:cNvSpPr/>
          <p:nvPr/>
        </p:nvSpPr>
        <p:spPr>
          <a:xfrm>
            <a:off x="9007385" y="1566890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074B86D6-9304-4619-9AF4-D3B33D7E3B2C}"/>
              </a:ext>
            </a:extLst>
          </p:cNvPr>
          <p:cNvSpPr/>
          <p:nvPr/>
        </p:nvSpPr>
        <p:spPr>
          <a:xfrm>
            <a:off x="5953593" y="2579674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3D8A09DF-9C8F-43C8-AF32-59B5876170B1}"/>
              </a:ext>
            </a:extLst>
          </p:cNvPr>
          <p:cNvSpPr/>
          <p:nvPr/>
        </p:nvSpPr>
        <p:spPr>
          <a:xfrm>
            <a:off x="5695631" y="3129676"/>
            <a:ext cx="284813" cy="299803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7 Points 16">
            <a:extLst>
              <a:ext uri="{FF2B5EF4-FFF2-40B4-BE49-F238E27FC236}">
                <a16:creationId xmlns:a16="http://schemas.microsoft.com/office/drawing/2014/main" id="{58821D66-DEF4-4422-981D-94D07E39187A}"/>
              </a:ext>
            </a:extLst>
          </p:cNvPr>
          <p:cNvSpPr/>
          <p:nvPr/>
        </p:nvSpPr>
        <p:spPr>
          <a:xfrm>
            <a:off x="3743563" y="4172008"/>
            <a:ext cx="284813" cy="29980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AC4F3E-5D30-4718-B887-21A173564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0"/>
            <a:ext cx="5596890" cy="68571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4" y="1705069"/>
            <a:ext cx="6078604" cy="47655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All private proposals to add residential capacity</a:t>
            </a:r>
          </a:p>
          <a:p>
            <a:r>
              <a:rPr lang="en-US" sz="3200" dirty="0"/>
              <a:t>All request reduced parking</a:t>
            </a:r>
          </a:p>
          <a:p>
            <a:r>
              <a:rPr lang="en-US" sz="3200" i="1" dirty="0"/>
              <a:t>Continued work w/ ARCH to develop affordable housing requirements and/or incentives</a:t>
            </a:r>
          </a:p>
          <a:p>
            <a:endParaRPr lang="en-US" sz="3200" i="1" dirty="0"/>
          </a:p>
          <a:p>
            <a:r>
              <a:rPr lang="en-US" sz="3200" i="1" dirty="0"/>
              <a:t>Recent direction to work w/ partnership on affordable housing on City-owned downtown parcel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CD802D-4430-4510-AEAE-E823B80E6F3F}"/>
              </a:ext>
            </a:extLst>
          </p:cNvPr>
          <p:cNvSpPr txBox="1">
            <a:spLocks/>
          </p:cNvSpPr>
          <p:nvPr/>
        </p:nvSpPr>
        <p:spPr>
          <a:xfrm>
            <a:off x="638775" y="681037"/>
            <a:ext cx="9144000" cy="65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45CFF-CDDB-41F6-9DE8-BC27031DE731}"/>
              </a:ext>
            </a:extLst>
          </p:cNvPr>
          <p:cNvSpPr txBox="1">
            <a:spLocks/>
          </p:cNvSpPr>
          <p:nvPr/>
        </p:nvSpPr>
        <p:spPr>
          <a:xfrm>
            <a:off x="432131" y="459995"/>
            <a:ext cx="6162980" cy="1024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200" b="1" dirty="0">
                <a:solidFill>
                  <a:schemeClr val="bg1"/>
                </a:solidFill>
                <a:latin typeface="Century Gothic"/>
              </a:rPr>
              <a:t>Proposed 2022 up-zones </a:t>
            </a:r>
          </a:p>
          <a:p>
            <a:pPr algn="l"/>
            <a:endParaRPr lang="en-US" sz="2500" b="1" dirty="0">
              <a:solidFill>
                <a:schemeClr val="bg1"/>
              </a:solidFill>
              <a:latin typeface="Century Gothic"/>
            </a:endParaRPr>
          </a:p>
          <a:p>
            <a:pPr algn="l"/>
            <a:r>
              <a:rPr lang="en-US" sz="7400" b="1" dirty="0">
                <a:solidFill>
                  <a:schemeClr val="bg1"/>
                </a:solidFill>
                <a:latin typeface="Century Gothic"/>
              </a:rPr>
              <a:t>with affordable housing requirements</a:t>
            </a:r>
            <a:endParaRPr lang="en-US" sz="7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FFEA98F6-FFF4-47D8-884A-9BD768AD600D}"/>
              </a:ext>
            </a:extLst>
          </p:cNvPr>
          <p:cNvSpPr/>
          <p:nvPr/>
        </p:nvSpPr>
        <p:spPr>
          <a:xfrm>
            <a:off x="8815850" y="4721487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02E368DF-1AF9-400F-9CCB-A74637A49D68}"/>
              </a:ext>
            </a:extLst>
          </p:cNvPr>
          <p:cNvSpPr/>
          <p:nvPr/>
        </p:nvSpPr>
        <p:spPr>
          <a:xfrm>
            <a:off x="8884563" y="4257304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79B034E0-0830-4226-917E-EFBC915E773A}"/>
              </a:ext>
            </a:extLst>
          </p:cNvPr>
          <p:cNvSpPr/>
          <p:nvPr/>
        </p:nvSpPr>
        <p:spPr>
          <a:xfrm>
            <a:off x="8605451" y="2551001"/>
            <a:ext cx="284813" cy="29980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230851-a1f8-49fd-ba4a-77d35f2dcc16">
      <UserInfo>
        <DisplayName>Michael Kattermann</DisplayName>
        <AccountId>11</AccountId>
        <AccountType/>
      </UserInfo>
      <UserInfo>
        <DisplayName>David Boyd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854317B665304BAE04269F3D3D97AF" ma:contentTypeVersion="12" ma:contentTypeDescription="Create a new document." ma:contentTypeScope="" ma:versionID="9b4736b01e825ad5a46de1c00006a68e">
  <xsd:schema xmlns:xsd="http://www.w3.org/2001/XMLSchema" xmlns:xs="http://www.w3.org/2001/XMLSchema" xmlns:p="http://schemas.microsoft.com/office/2006/metadata/properties" xmlns:ns3="73230851-a1f8-49fd-ba4a-77d35f2dcc16" xmlns:ns4="965b2a88-fd9f-4780-9f5d-db666b1d9f4e" targetNamespace="http://schemas.microsoft.com/office/2006/metadata/properties" ma:root="true" ma:fieldsID="7be221c5e1018b0ea48cb10161e25009" ns3:_="" ns4:_="">
    <xsd:import namespace="73230851-a1f8-49fd-ba4a-77d35f2dcc16"/>
    <xsd:import namespace="965b2a88-fd9f-4780-9f5d-db666b1d9f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30851-a1f8-49fd-ba4a-77d35f2dcc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b2a88-fd9f-4780-9f5d-db666b1d9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B2B85C-91A1-49D4-9E60-22D277DD1FD0}">
  <ds:schemaRefs>
    <ds:schemaRef ds:uri="965b2a88-fd9f-4780-9f5d-db666b1d9f4e"/>
    <ds:schemaRef ds:uri="73230851-a1f8-49fd-ba4a-77d35f2dcc16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52A10F4-E605-4279-BDA2-3BA55D3F9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DE80C-5373-47FA-A450-D92DBA176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230851-a1f8-49fd-ba4a-77d35f2dcc16"/>
    <ds:schemaRef ds:uri="965b2a88-fd9f-4780-9f5d-db666b1d9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10336</TotalTime>
  <Words>247</Words>
  <Application>Microsoft Office PowerPoint</Application>
  <PresentationFormat>Widescreen</PresentationFormat>
  <Paragraphs>49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Bothell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Bong Mangaser</dc:creator>
  <cp:lastModifiedBy>Silje Sodal</cp:lastModifiedBy>
  <cp:revision>928</cp:revision>
  <dcterms:created xsi:type="dcterms:W3CDTF">2019-02-27T22:57:37Z</dcterms:created>
  <dcterms:modified xsi:type="dcterms:W3CDTF">2022-05-13T22:08:34Z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0x010100EB854317B665304BAE04269F3D3D97AF</vt:lpwstr>
  </property>
</Properties>
</file>